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24"/>
  </p:notesMasterIdLst>
  <p:handoutMasterIdLst>
    <p:handoutMasterId r:id="rId25"/>
  </p:handoutMasterIdLst>
  <p:sldIdLst>
    <p:sldId id="259" r:id="rId7"/>
    <p:sldId id="277" r:id="rId8"/>
    <p:sldId id="279" r:id="rId9"/>
    <p:sldId id="263" r:id="rId10"/>
    <p:sldId id="273" r:id="rId11"/>
    <p:sldId id="264" r:id="rId12"/>
    <p:sldId id="265" r:id="rId13"/>
    <p:sldId id="266" r:id="rId14"/>
    <p:sldId id="269" r:id="rId15"/>
    <p:sldId id="274" r:id="rId16"/>
    <p:sldId id="270" r:id="rId17"/>
    <p:sldId id="275" r:id="rId18"/>
    <p:sldId id="276" r:id="rId19"/>
    <p:sldId id="268" r:id="rId20"/>
    <p:sldId id="271" r:id="rId21"/>
    <p:sldId id="267" r:id="rId22"/>
    <p:sldId id="278" r:id="rId2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0" autoAdjust="0"/>
  </p:normalViewPr>
  <p:slideViewPr>
    <p:cSldViewPr snapToGrid="0" snapToObjects="1">
      <p:cViewPr varScale="1">
        <p:scale>
          <a:sx n="108" d="100"/>
          <a:sy n="108" d="100"/>
        </p:scale>
        <p:origin x="173" y="6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55" d="100"/>
          <a:sy n="55" d="100"/>
        </p:scale>
        <p:origin x="-22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8" tIns="46584" rIns="93168" bIns="46584" rtlCol="0"/>
          <a:lstStyle>
            <a:lvl1pPr algn="r">
              <a:defRPr sz="1200"/>
            </a:lvl1pPr>
          </a:lstStyle>
          <a:p>
            <a:fld id="{6D10BE6C-4C0C-8046-BBFD-371AD798216A}" type="datetimeFigureOut">
              <a:rPr lang="en-US" smtClean="0"/>
              <a:t>5/5/2016</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68" tIns="46584" rIns="93168" bIns="46584"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3749313-588E-4031-858A-B151B9DD30E0}" type="datetimeFigureOut">
              <a:rPr lang="en-US" smtClean="0"/>
              <a:t>5/5/2016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A570E46-2D3F-4A01-B80A-8D76D7EE42FE}" type="slidenum">
              <a:rPr lang="en-US" smtClean="0"/>
              <a:t>‹#›</a:t>
            </a:fld>
            <a:endParaRPr lang="en-US"/>
          </a:p>
        </p:txBody>
      </p:sp>
    </p:spTree>
    <p:extLst>
      <p:ext uri="{BB962C8B-B14F-4D97-AF65-F5344CB8AC3E}">
        <p14:creationId xmlns:p14="http://schemas.microsoft.com/office/powerpoint/2010/main" val="62316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a:t>
            </a:fld>
            <a:endParaRPr lang="en-US"/>
          </a:p>
        </p:txBody>
      </p:sp>
    </p:spTree>
    <p:extLst>
      <p:ext uri="{BB962C8B-B14F-4D97-AF65-F5344CB8AC3E}">
        <p14:creationId xmlns:p14="http://schemas.microsoft.com/office/powerpoint/2010/main" val="342001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Analytics – presented by several vendors on 3/1/16, 3/4/2016, and 3/16/16.  No final selection has been made to date.</a:t>
            </a:r>
          </a:p>
          <a:p>
            <a:r>
              <a:rPr lang="en-US" dirty="0" smtClean="0"/>
              <a:t>Sourcing Director – presentations were made by several different vendors on 1/18/16, 1/19/16, 1/21/16 and 1/27/16.  No final selection has been made to date. </a:t>
            </a:r>
          </a:p>
          <a:p>
            <a:r>
              <a:rPr lang="en-US" dirty="0" smtClean="0"/>
              <a:t>Inventory Management – presented by SciQuest on 3/22/2016</a:t>
            </a:r>
          </a:p>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14</a:t>
            </a:fld>
            <a:endParaRPr lang="en-US"/>
          </a:p>
        </p:txBody>
      </p:sp>
    </p:spTree>
    <p:extLst>
      <p:ext uri="{BB962C8B-B14F-4D97-AF65-F5344CB8AC3E}">
        <p14:creationId xmlns:p14="http://schemas.microsoft.com/office/powerpoint/2010/main" val="111859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Analytics – presented by several vendors on 3/1/16, 3/4/2016, and 3/16/16.  No final selection has been made to date.</a:t>
            </a:r>
          </a:p>
          <a:p>
            <a:r>
              <a:rPr lang="en-US" dirty="0" smtClean="0"/>
              <a:t>Sourcing Director – presentations were made by several different vendors on 1/18/16, 1/19/16, 1/21/16 and 1/27/16.  No final selection has been made to date. </a:t>
            </a:r>
          </a:p>
          <a:p>
            <a:r>
              <a:rPr lang="en-US" dirty="0" smtClean="0"/>
              <a:t>Inventory Management – presented by SciQuest on 3/22/2016</a:t>
            </a:r>
          </a:p>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16</a:t>
            </a:fld>
            <a:endParaRPr lang="en-US"/>
          </a:p>
        </p:txBody>
      </p:sp>
    </p:spTree>
    <p:extLst>
      <p:ext uri="{BB962C8B-B14F-4D97-AF65-F5344CB8AC3E}">
        <p14:creationId xmlns:p14="http://schemas.microsoft.com/office/powerpoint/2010/main" val="48622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1656F7-E2D5-EF4D-B3EB-3635D9B80BFE}" type="datetimeFigureOut">
              <a:rPr lang="en-US" smtClean="0"/>
              <a:t>5/5/2016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1656F7-E2D5-EF4D-B3EB-3635D9B80BFE}" type="datetimeFigureOut">
              <a:rPr lang="en-US" smtClean="0"/>
              <a:t>5/5/2016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5/5/2016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 </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a:t>
            </a:r>
            <a:endParaRPr lang="en-US" dirty="0"/>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Heading</a:t>
            </a:r>
            <a:endParaRPr lang="en-US" dirty="0"/>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0CA21-89C5-A040-B01E-D208A7FA3D8D}" type="datetimeFigureOut">
              <a:rPr lang="en-US" smtClean="0"/>
              <a:t>5/5/2016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0CA21-89C5-A040-B01E-D208A7FA3D8D}" type="datetimeFigureOut">
              <a:rPr lang="en-US" smtClean="0"/>
              <a:t>5/5/2016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5/5/2016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5/5/2016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5/5/2016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5/5/2016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procurement.uconn.edu/" TargetMode="External"/><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purchasing.uconn.edu/uniform-gui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668139"/>
            <a:ext cx="8229600" cy="857250"/>
          </a:xfrm>
          <a:prstGeom prst="rect">
            <a:avLst/>
          </a:prstGeom>
        </p:spPr>
        <p:txBody>
          <a:bodyPr vert="horz" lIns="91440" tIns="45720" rIns="91440" bIns="45720" rtlCol="0" anchor="ctr">
            <a:normAutofit fontScale="70000" lnSpcReduction="2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dirty="0" smtClean="0">
                <a:solidFill>
                  <a:schemeClr val="tx1"/>
                </a:solidFill>
              </a:rPr>
              <a:t>Procurement Update</a:t>
            </a:r>
          </a:p>
          <a:p>
            <a:pPr algn="ctr"/>
            <a:r>
              <a:rPr lang="en-US" dirty="0" smtClean="0">
                <a:solidFill>
                  <a:schemeClr val="tx1"/>
                </a:solidFill>
              </a:rPr>
              <a:t>Presented to RAWG </a:t>
            </a:r>
            <a:endParaRPr lang="en-US" dirty="0">
              <a:solidFill>
                <a:schemeClr val="tx1"/>
              </a:solidFill>
            </a:endParaRPr>
          </a:p>
        </p:txBody>
      </p:sp>
      <p:sp>
        <p:nvSpPr>
          <p:cNvPr id="6" name="Title 1"/>
          <p:cNvSpPr txBox="1">
            <a:spLocks/>
          </p:cNvSpPr>
          <p:nvPr/>
        </p:nvSpPr>
        <p:spPr>
          <a:xfrm>
            <a:off x="457200" y="2779776"/>
            <a:ext cx="8229600" cy="15676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dirty="0" smtClean="0">
                <a:solidFill>
                  <a:schemeClr val="bg1">
                    <a:lumMod val="75000"/>
                  </a:schemeClr>
                </a:solidFill>
              </a:rPr>
              <a:t>Presented by Procurement Services:</a:t>
            </a:r>
          </a:p>
          <a:p>
            <a:r>
              <a:rPr lang="en-US" sz="1400" dirty="0" smtClean="0">
                <a:solidFill>
                  <a:schemeClr val="bg1">
                    <a:lumMod val="75000"/>
                  </a:schemeClr>
                </a:solidFill>
              </a:rPr>
              <a:t>Matthew A. Larson, Director  </a:t>
            </a:r>
          </a:p>
          <a:p>
            <a:r>
              <a:rPr lang="en-US" sz="1400" dirty="0" smtClean="0">
                <a:solidFill>
                  <a:schemeClr val="bg1">
                    <a:lumMod val="75000"/>
                  </a:schemeClr>
                </a:solidFill>
              </a:rPr>
              <a:t>Janel Wright, Associate Director  </a:t>
            </a:r>
          </a:p>
          <a:p>
            <a:r>
              <a:rPr lang="en-US" sz="1400" dirty="0" smtClean="0">
                <a:solidFill>
                  <a:schemeClr val="bg1">
                    <a:lumMod val="75000"/>
                  </a:schemeClr>
                </a:solidFill>
              </a:rPr>
              <a:t>Cathleen Paquette, Purchasing Agent II</a:t>
            </a:r>
          </a:p>
          <a:p>
            <a:r>
              <a:rPr lang="en-US" sz="1400" dirty="0" smtClean="0">
                <a:solidFill>
                  <a:schemeClr val="bg1">
                    <a:lumMod val="75000"/>
                  </a:schemeClr>
                </a:solidFill>
              </a:rPr>
              <a:t>BJ Pivonka, Procurement Analyst</a:t>
            </a:r>
          </a:p>
        </p:txBody>
      </p:sp>
      <p:sp>
        <p:nvSpPr>
          <p:cNvPr id="7" name="Title 1"/>
          <p:cNvSpPr txBox="1">
            <a:spLocks/>
          </p:cNvSpPr>
          <p:nvPr/>
        </p:nvSpPr>
        <p:spPr>
          <a:xfrm>
            <a:off x="457200" y="4347426"/>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dirty="0" smtClean="0">
                <a:solidFill>
                  <a:schemeClr val="bg1">
                    <a:lumMod val="75000"/>
                  </a:schemeClr>
                </a:solidFill>
              </a:rPr>
              <a:t>4/26/2016</a:t>
            </a:r>
            <a:endParaRPr lang="en-US" sz="1400" dirty="0">
              <a:solidFill>
                <a:schemeClr val="bg1">
                  <a:lumMod val="75000"/>
                </a:schemeClr>
              </a:solidFill>
            </a:endParaRPr>
          </a:p>
        </p:txBody>
      </p:sp>
    </p:spTree>
    <p:extLst>
      <p:ext uri="{BB962C8B-B14F-4D97-AF65-F5344CB8AC3E}">
        <p14:creationId xmlns:p14="http://schemas.microsoft.com/office/powerpoint/2010/main" val="44067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RFP Goals </a:t>
            </a:r>
            <a:endParaRPr lang="en-US" dirty="0"/>
          </a:p>
        </p:txBody>
      </p:sp>
      <p:sp>
        <p:nvSpPr>
          <p:cNvPr id="3" name="Content Placeholder 2"/>
          <p:cNvSpPr>
            <a:spLocks noGrp="1"/>
          </p:cNvSpPr>
          <p:nvPr>
            <p:ph sz="half" idx="1"/>
          </p:nvPr>
        </p:nvSpPr>
        <p:spPr>
          <a:xfrm>
            <a:off x="457199" y="1244277"/>
            <a:ext cx="8475785" cy="3394075"/>
          </a:xfrm>
        </p:spPr>
        <p:txBody>
          <a:bodyPr/>
          <a:lstStyle/>
          <a:p>
            <a:pPr marL="0" lvl="1" indent="0">
              <a:buNone/>
            </a:pPr>
            <a:r>
              <a:rPr lang="en-US" sz="1800" dirty="0" smtClean="0"/>
              <a:t>Category </a:t>
            </a:r>
            <a:r>
              <a:rPr lang="en-US" sz="1800" dirty="0"/>
              <a:t>3:  Manufacturers offering direct </a:t>
            </a:r>
            <a:r>
              <a:rPr lang="en-US" sz="1800" dirty="0" smtClean="0"/>
              <a:t>sales:</a:t>
            </a:r>
          </a:p>
          <a:p>
            <a:pPr marL="742950" lvl="2" indent="-342900">
              <a:buFont typeface="Arial" panose="020B0604020202020204" pitchFamily="34" charset="0"/>
              <a:buChar char="•"/>
            </a:pPr>
            <a:r>
              <a:rPr lang="en-US" sz="1800" dirty="0" smtClean="0"/>
              <a:t>Will provide access to products not available through the distributors.  Some manufacturers may offer certain product lines or consumables through the distributors, but direct agreements will provide access to the full line of equipment.  Typically referred to as Original Equipment Manufacturers (OEMs).</a:t>
            </a:r>
          </a:p>
          <a:p>
            <a:pPr marL="742950" lvl="2" indent="-342900"/>
            <a:endParaRPr lang="en-US" sz="1800" dirty="0"/>
          </a:p>
          <a:p>
            <a:endParaRPr lang="en-US" dirty="0"/>
          </a:p>
        </p:txBody>
      </p:sp>
    </p:spTree>
    <p:extLst>
      <p:ext uri="{BB962C8B-B14F-4D97-AF65-F5344CB8AC3E}">
        <p14:creationId xmlns:p14="http://schemas.microsoft.com/office/powerpoint/2010/main" val="3388575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RFP Participants: </a:t>
            </a:r>
            <a:br>
              <a:rPr lang="en-US" sz="3200" dirty="0" smtClean="0"/>
            </a:br>
            <a:r>
              <a:rPr lang="en-US" sz="3200" dirty="0" smtClean="0"/>
              <a:t>Full-line and Limited Distributed</a:t>
            </a:r>
            <a:endParaRPr lang="en-US" sz="3200" dirty="0"/>
          </a:p>
        </p:txBody>
      </p:sp>
      <p:sp>
        <p:nvSpPr>
          <p:cNvPr id="3" name="Content Placeholder 2"/>
          <p:cNvSpPr>
            <a:spLocks noGrp="1"/>
          </p:cNvSpPr>
          <p:nvPr>
            <p:ph sz="half" idx="1"/>
          </p:nvPr>
        </p:nvSpPr>
        <p:spPr>
          <a:xfrm>
            <a:off x="457200" y="1244277"/>
            <a:ext cx="8229600" cy="3394075"/>
          </a:xfrm>
        </p:spPr>
        <p:txBody>
          <a:bodyPr>
            <a:normAutofit/>
          </a:bodyPr>
          <a:lstStyle/>
          <a:p>
            <a:r>
              <a:rPr lang="en-US" sz="1800" dirty="0" smtClean="0"/>
              <a:t>Responses were received from the following 27 vendors:</a:t>
            </a:r>
          </a:p>
          <a:p>
            <a:pPr marL="0" indent="0">
              <a:buNone/>
            </a:pPr>
            <a:endParaRPr lang="en-US" sz="1800" dirty="0" smtClean="0"/>
          </a:p>
        </p:txBody>
      </p:sp>
      <p:graphicFrame>
        <p:nvGraphicFramePr>
          <p:cNvPr id="6" name="Table 5"/>
          <p:cNvGraphicFramePr>
            <a:graphicFrameLocks noGrp="1"/>
          </p:cNvGraphicFramePr>
          <p:nvPr>
            <p:extLst>
              <p:ext uri="{D42A27DB-BD31-4B8C-83A1-F6EECF244321}">
                <p14:modId xmlns:p14="http://schemas.microsoft.com/office/powerpoint/2010/main" val="4039564471"/>
              </p:ext>
            </p:extLst>
          </p:nvPr>
        </p:nvGraphicFramePr>
        <p:xfrm>
          <a:off x="457200" y="1805842"/>
          <a:ext cx="7521191" cy="741680"/>
        </p:xfrm>
        <a:graphic>
          <a:graphicData uri="http://schemas.openxmlformats.org/drawingml/2006/table">
            <a:tbl>
              <a:tblPr firstRow="1" bandRow="1">
                <a:tableStyleId>{5C22544A-7EE6-4342-B048-85BDC9FD1C3A}</a:tableStyleId>
              </a:tblPr>
              <a:tblGrid>
                <a:gridCol w="3705937"/>
                <a:gridCol w="3815254"/>
              </a:tblGrid>
              <a:tr h="370840">
                <a:tc gridSpan="2">
                  <a:txBody>
                    <a:bodyPr/>
                    <a:lstStyle/>
                    <a:p>
                      <a:pPr algn="ctr"/>
                      <a:r>
                        <a:rPr lang="en-US" dirty="0" smtClean="0"/>
                        <a:t>Category 1:</a:t>
                      </a:r>
                      <a:r>
                        <a:rPr lang="en-US" baseline="0" dirty="0" smtClean="0"/>
                        <a:t> </a:t>
                      </a:r>
                      <a:r>
                        <a:rPr lang="en-US" dirty="0" smtClean="0"/>
                        <a:t> Full-line</a:t>
                      </a:r>
                      <a:r>
                        <a:rPr lang="en-US" baseline="0" dirty="0" smtClean="0"/>
                        <a:t> Distributors</a:t>
                      </a:r>
                      <a:endParaRPr lang="en-US" dirty="0"/>
                    </a:p>
                  </a:txBody>
                  <a:tcPr/>
                </a:tc>
                <a:tc hMerge="1">
                  <a:txBody>
                    <a:bodyPr/>
                    <a:lstStyle/>
                    <a:p>
                      <a:endParaRPr lang="en-US" dirty="0"/>
                    </a:p>
                  </a:txBody>
                  <a:tcPr/>
                </a:tc>
              </a:tr>
              <a:tr h="370840">
                <a:tc>
                  <a:txBody>
                    <a:bodyPr/>
                    <a:lstStyle/>
                    <a:p>
                      <a:r>
                        <a:rPr lang="en-US" dirty="0" smtClean="0"/>
                        <a:t>Fisher Scientific</a:t>
                      </a:r>
                      <a:endParaRPr lang="en-US" dirty="0"/>
                    </a:p>
                  </a:txBody>
                  <a:tcPr/>
                </a:tc>
                <a:tc>
                  <a:txBody>
                    <a:bodyPr/>
                    <a:lstStyle/>
                    <a:p>
                      <a:r>
                        <a:rPr lang="en-US" dirty="0" smtClean="0"/>
                        <a:t>VWR</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28790903"/>
              </p:ext>
            </p:extLst>
          </p:nvPr>
        </p:nvGraphicFramePr>
        <p:xfrm>
          <a:off x="457199" y="2682841"/>
          <a:ext cx="7521192" cy="1849120"/>
        </p:xfrm>
        <a:graphic>
          <a:graphicData uri="http://schemas.openxmlformats.org/drawingml/2006/table">
            <a:tbl>
              <a:tblPr firstRow="1" bandRow="1">
                <a:tableStyleId>{5C22544A-7EE6-4342-B048-85BDC9FD1C3A}</a:tableStyleId>
              </a:tblPr>
              <a:tblGrid>
                <a:gridCol w="3760596"/>
                <a:gridCol w="3760596"/>
              </a:tblGrid>
              <a:tr h="0">
                <a:tc gridSpan="2">
                  <a:txBody>
                    <a:bodyPr/>
                    <a:lstStyle/>
                    <a:p>
                      <a:pPr algn="ctr"/>
                      <a:r>
                        <a:rPr lang="en-US" dirty="0" smtClean="0"/>
                        <a:t>Category 2:  Limited</a:t>
                      </a:r>
                      <a:r>
                        <a:rPr lang="en-US" baseline="0" dirty="0" smtClean="0"/>
                        <a:t> or Regional Distributors</a:t>
                      </a:r>
                      <a:endParaRPr lang="en-US" dirty="0"/>
                    </a:p>
                  </a:txBody>
                  <a:tcPr/>
                </a:tc>
                <a:tc hMerge="1">
                  <a:txBody>
                    <a:bodyPr/>
                    <a:lstStyle/>
                    <a:p>
                      <a:endParaRPr lang="en-US" dirty="0"/>
                    </a:p>
                  </a:txBody>
                  <a:tcPr/>
                </a:tc>
              </a:tr>
              <a:tr h="370840">
                <a:tc>
                  <a:txBody>
                    <a:bodyPr/>
                    <a:lstStyle/>
                    <a:p>
                      <a:r>
                        <a:rPr lang="en-US" dirty="0" smtClean="0"/>
                        <a:t>Airgas</a:t>
                      </a:r>
                      <a:endParaRPr lang="en-US" dirty="0"/>
                    </a:p>
                  </a:txBody>
                  <a:tcPr/>
                </a:tc>
                <a:tc>
                  <a:txBody>
                    <a:bodyPr/>
                    <a:lstStyle/>
                    <a:p>
                      <a:r>
                        <a:rPr lang="en-US" dirty="0" smtClean="0"/>
                        <a:t>Colonial</a:t>
                      </a:r>
                      <a:r>
                        <a:rPr lang="en-US" baseline="0" dirty="0" smtClean="0"/>
                        <a:t> Medical Supply</a:t>
                      </a:r>
                      <a:endParaRPr lang="en-US" dirty="0"/>
                    </a:p>
                  </a:txBody>
                  <a:tcPr/>
                </a:tc>
              </a:tr>
              <a:tr h="370840">
                <a:tc>
                  <a:txBody>
                    <a:bodyPr/>
                    <a:lstStyle/>
                    <a:p>
                      <a:r>
                        <a:rPr lang="en-US" dirty="0" smtClean="0"/>
                        <a:t>DOT Scientific</a:t>
                      </a:r>
                      <a:endParaRPr lang="en-US" dirty="0"/>
                    </a:p>
                  </a:txBody>
                  <a:tcPr/>
                </a:tc>
                <a:tc>
                  <a:txBody>
                    <a:bodyPr/>
                    <a:lstStyle/>
                    <a:p>
                      <a:r>
                        <a:rPr lang="en-US" dirty="0" smtClean="0"/>
                        <a:t>Grainger</a:t>
                      </a:r>
                      <a:endParaRPr lang="en-US" dirty="0"/>
                    </a:p>
                  </a:txBody>
                  <a:tcPr/>
                </a:tc>
              </a:tr>
              <a:tr h="370840">
                <a:tc>
                  <a:txBody>
                    <a:bodyPr/>
                    <a:lstStyle/>
                    <a:p>
                      <a:r>
                        <a:rPr lang="en-US" dirty="0" err="1" smtClean="0"/>
                        <a:t>Labrepco</a:t>
                      </a:r>
                      <a:endParaRPr lang="en-US" dirty="0"/>
                    </a:p>
                  </a:txBody>
                  <a:tcPr/>
                </a:tc>
                <a:tc>
                  <a:txBody>
                    <a:bodyPr/>
                    <a:lstStyle/>
                    <a:p>
                      <a:r>
                        <a:rPr lang="en-US" dirty="0" smtClean="0"/>
                        <a:t>NETA Scientific</a:t>
                      </a:r>
                      <a:endParaRPr lang="en-US" dirty="0"/>
                    </a:p>
                  </a:txBody>
                  <a:tcPr/>
                </a:tc>
              </a:tr>
              <a:tr h="370840">
                <a:tc>
                  <a:txBody>
                    <a:bodyPr/>
                    <a:lstStyle/>
                    <a:p>
                      <a:r>
                        <a:rPr lang="en-US" dirty="0" err="1" smtClean="0"/>
                        <a:t>WestNet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04353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RFP Participants: </a:t>
            </a:r>
            <a:br>
              <a:rPr lang="en-US" sz="3200" dirty="0" smtClean="0"/>
            </a:br>
            <a:r>
              <a:rPr lang="en-US" sz="3200" dirty="0" smtClean="0"/>
              <a:t>Direct Sellers and OEMs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448308924"/>
              </p:ext>
            </p:extLst>
          </p:nvPr>
        </p:nvGraphicFramePr>
        <p:xfrm>
          <a:off x="457200" y="1374519"/>
          <a:ext cx="8052816" cy="3490088"/>
        </p:xfrm>
        <a:graphic>
          <a:graphicData uri="http://schemas.openxmlformats.org/drawingml/2006/table">
            <a:tbl>
              <a:tblPr firstRow="1" bandRow="1">
                <a:tableStyleId>{5C22544A-7EE6-4342-B048-85BDC9FD1C3A}</a:tableStyleId>
              </a:tblPr>
              <a:tblGrid>
                <a:gridCol w="2639568"/>
                <a:gridCol w="2639568"/>
                <a:gridCol w="2773680"/>
              </a:tblGrid>
              <a:tr h="436261">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Category 3:   Manufacturers Offering Direct Sales</a:t>
                      </a:r>
                      <a:endParaRPr lang="en-US" dirty="0"/>
                    </a:p>
                  </a:txBody>
                  <a:tcPr/>
                </a:tc>
                <a:tc hMerge="1">
                  <a:txBody>
                    <a:bodyPr/>
                    <a:lstStyle/>
                    <a:p>
                      <a:endParaRPr lang="en-US" dirty="0"/>
                    </a:p>
                  </a:txBody>
                  <a:tcPr/>
                </a:tc>
                <a:tc hMerge="1">
                  <a:txBody>
                    <a:bodyPr/>
                    <a:lstStyle/>
                    <a:p>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Affymetrix</a:t>
                      </a:r>
                      <a:r>
                        <a:rPr lang="en-US" dirty="0" smtClean="0"/>
                        <a:t>/</a:t>
                      </a:r>
                      <a:r>
                        <a:rPr lang="en-US" dirty="0" err="1" smtClean="0"/>
                        <a:t>eBioscience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Animal Care Systems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 Biosciences</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Beckman Coulter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Bio-Rad: Clinical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Bio-Rad: Research</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Brand-Nu Labs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Clontech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Eppendorf</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GE Healthcare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Hydro Service &amp; Supply</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Illumina</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Life Technologies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Medline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New England </a:t>
                      </a:r>
                      <a:r>
                        <a:rPr lang="en-US" dirty="0" err="1" smtClean="0"/>
                        <a:t>Biolabs</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Qiagen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Rainin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Sigma</a:t>
                      </a:r>
                      <a:endParaRPr lang="en-US" dirty="0"/>
                    </a:p>
                  </a:txBody>
                  <a:tcPr/>
                </a:tc>
              </a:tr>
              <a:tr h="4362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USA</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Tree>
    <p:extLst>
      <p:ext uri="{BB962C8B-B14F-4D97-AF65-F5344CB8AC3E}">
        <p14:creationId xmlns:p14="http://schemas.microsoft.com/office/powerpoint/2010/main" val="3121031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RFP Next Steps</a:t>
            </a:r>
            <a:endParaRPr lang="en-US" dirty="0"/>
          </a:p>
        </p:txBody>
      </p:sp>
      <p:sp>
        <p:nvSpPr>
          <p:cNvPr id="3" name="Content Placeholder 2"/>
          <p:cNvSpPr>
            <a:spLocks noGrp="1"/>
          </p:cNvSpPr>
          <p:nvPr>
            <p:ph sz="half" idx="1"/>
          </p:nvPr>
        </p:nvSpPr>
        <p:spPr>
          <a:xfrm>
            <a:off x="457200" y="1244277"/>
            <a:ext cx="8395398" cy="3394075"/>
          </a:xfrm>
        </p:spPr>
        <p:txBody>
          <a:bodyPr/>
          <a:lstStyle/>
          <a:p>
            <a:r>
              <a:rPr lang="en-US" dirty="0" smtClean="0"/>
              <a:t>Presentations for full-line distributors were held on March 24, 2016.</a:t>
            </a:r>
          </a:p>
          <a:p>
            <a:r>
              <a:rPr lang="en-US" dirty="0" smtClean="0"/>
              <a:t>Evaluations to be completed within the next few weeks with the goal of having contracts in place for Category 1 (full-line distributors) and Category 2 (limited or regional distributors) by September, 2016.</a:t>
            </a:r>
          </a:p>
          <a:p>
            <a:r>
              <a:rPr lang="en-US" dirty="0" smtClean="0"/>
              <a:t>Evaluations for Category 3 (manufacturers offering direct sales) to be completed the end of May/early June.</a:t>
            </a:r>
          </a:p>
          <a:p>
            <a:r>
              <a:rPr lang="en-US" dirty="0" smtClean="0"/>
              <a:t>Category 3 contracts anticipated to be awarded by Fall, 2016.</a:t>
            </a:r>
          </a:p>
          <a:p>
            <a:r>
              <a:rPr lang="en-US" dirty="0" smtClean="0"/>
              <a:t>All awarded contracts may be available through </a:t>
            </a:r>
            <a:r>
              <a:rPr lang="en-US" dirty="0" err="1" smtClean="0"/>
              <a:t>HuskyBuy</a:t>
            </a:r>
            <a:r>
              <a:rPr lang="en-US" dirty="0"/>
              <a:t> </a:t>
            </a:r>
            <a:r>
              <a:rPr lang="en-US" dirty="0" smtClean="0"/>
              <a:t>and will potentially be implemented beginning late summer/early fall.</a:t>
            </a:r>
            <a:endParaRPr lang="en-US" dirty="0"/>
          </a:p>
        </p:txBody>
      </p:sp>
    </p:spTree>
    <p:extLst>
      <p:ext uri="{BB962C8B-B14F-4D97-AF65-F5344CB8AC3E}">
        <p14:creationId xmlns:p14="http://schemas.microsoft.com/office/powerpoint/2010/main" val="370322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eProcurement Updates</a:t>
            </a:r>
            <a:endParaRPr lang="en-US" dirty="0"/>
          </a:p>
        </p:txBody>
      </p:sp>
      <p:sp>
        <p:nvSpPr>
          <p:cNvPr id="3" name="Content Placeholder 2"/>
          <p:cNvSpPr>
            <a:spLocks noGrp="1"/>
          </p:cNvSpPr>
          <p:nvPr>
            <p:ph sz="half" idx="1"/>
          </p:nvPr>
        </p:nvSpPr>
        <p:spPr>
          <a:xfrm>
            <a:off x="457200" y="1244277"/>
            <a:ext cx="8455688" cy="3394075"/>
          </a:xfrm>
        </p:spPr>
        <p:txBody>
          <a:bodyPr>
            <a:normAutofit fontScale="77500" lnSpcReduction="20000"/>
          </a:bodyPr>
          <a:lstStyle/>
          <a:p>
            <a:pPr marL="0" indent="0">
              <a:buNone/>
            </a:pPr>
            <a:r>
              <a:rPr lang="en-US" dirty="0" smtClean="0"/>
              <a:t>Assessment underway reviewing current state/experience of UConn eProcurement comparing against alternative models</a:t>
            </a:r>
          </a:p>
          <a:p>
            <a:pPr marL="0" indent="0">
              <a:buNone/>
            </a:pPr>
            <a:endParaRPr lang="en-US" dirty="0" smtClean="0"/>
          </a:p>
          <a:p>
            <a:pPr>
              <a:buFont typeface="Wingdings" panose="05000000000000000000" pitchFamily="2" charset="2"/>
              <a:buChar char="§"/>
            </a:pPr>
            <a:r>
              <a:rPr lang="en-US" dirty="0" smtClean="0"/>
              <a:t>SciQuest visited on April 21, 2016 to provide value assessments in the following areas:  current ordering and payable processes, inventory management solutions, supplier management, and spend analytics</a:t>
            </a:r>
          </a:p>
          <a:p>
            <a:pPr>
              <a:buFont typeface="Wingdings" panose="05000000000000000000" pitchFamily="2" charset="2"/>
              <a:buChar char="§"/>
            </a:pPr>
            <a:r>
              <a:rPr lang="en-US" dirty="0" smtClean="0"/>
              <a:t>Expansion of number of HuskyBuy vendors</a:t>
            </a:r>
          </a:p>
          <a:p>
            <a:pPr>
              <a:buFont typeface="Wingdings" panose="05000000000000000000" pitchFamily="2" charset="2"/>
              <a:buChar char="§"/>
            </a:pPr>
            <a:r>
              <a:rPr lang="en-US" dirty="0" smtClean="0"/>
              <a:t>Review of APO threshold (currently at </a:t>
            </a:r>
            <a:r>
              <a:rPr lang="en-US" u="sng" dirty="0" smtClean="0"/>
              <a:t>$250</a:t>
            </a:r>
            <a:r>
              <a:rPr lang="en-US" dirty="0" smtClean="0"/>
              <a:t>)</a:t>
            </a:r>
          </a:p>
          <a:p>
            <a:pPr>
              <a:buFont typeface="Wingdings" panose="05000000000000000000" pitchFamily="2" charset="2"/>
              <a:buChar char="§"/>
            </a:pPr>
            <a:r>
              <a:rPr lang="en-US" dirty="0" smtClean="0"/>
              <a:t>Definition of one-time transaction</a:t>
            </a:r>
          </a:p>
          <a:p>
            <a:pPr marL="0" indent="0">
              <a:buNone/>
            </a:pPr>
            <a:r>
              <a:rPr lang="en-US" dirty="0"/>
              <a:t>	</a:t>
            </a:r>
            <a:r>
              <a:rPr lang="en-US" dirty="0" smtClean="0"/>
              <a:t>  </a:t>
            </a:r>
          </a:p>
          <a:p>
            <a:pPr marL="0" indent="0">
              <a:buNone/>
            </a:pPr>
            <a:r>
              <a:rPr lang="en-US" dirty="0" smtClean="0"/>
              <a:t>Additional strategic needs currently under review:</a:t>
            </a:r>
          </a:p>
          <a:p>
            <a:pPr>
              <a:buFont typeface="Wingdings" panose="05000000000000000000" pitchFamily="2" charset="2"/>
              <a:buChar char="§"/>
            </a:pPr>
            <a:r>
              <a:rPr lang="en-US" dirty="0" smtClean="0"/>
              <a:t>Spend Analytics tool</a:t>
            </a:r>
          </a:p>
          <a:p>
            <a:pPr>
              <a:buFont typeface="Wingdings" panose="05000000000000000000" pitchFamily="2" charset="2"/>
              <a:buChar char="§"/>
            </a:pPr>
            <a:r>
              <a:rPr lang="en-US" dirty="0" smtClean="0"/>
              <a:t>Integrated Warehouse solution   </a:t>
            </a:r>
          </a:p>
          <a:p>
            <a:pPr>
              <a:buFont typeface="Wingdings" panose="05000000000000000000" pitchFamily="2" charset="2"/>
              <a:buChar char="§"/>
            </a:pPr>
            <a:r>
              <a:rPr lang="en-US" dirty="0" smtClean="0"/>
              <a:t>Sourcing tool for </a:t>
            </a:r>
            <a:r>
              <a:rPr lang="en-US" dirty="0" err="1" smtClean="0"/>
              <a:t>eBidding</a:t>
            </a:r>
            <a:r>
              <a:rPr lang="en-US" dirty="0" smtClean="0"/>
              <a:t> </a:t>
            </a:r>
          </a:p>
          <a:p>
            <a:pPr marL="0" lvl="1" indent="0">
              <a:buNone/>
            </a:pPr>
            <a:endParaRPr lang="en-US" dirty="0" smtClean="0"/>
          </a:p>
        </p:txBody>
      </p:sp>
    </p:spTree>
    <p:extLst>
      <p:ext uri="{BB962C8B-B14F-4D97-AF65-F5344CB8AC3E}">
        <p14:creationId xmlns:p14="http://schemas.microsoft.com/office/powerpoint/2010/main" val="4044727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6375"/>
            <a:ext cx="8495881" cy="857250"/>
          </a:xfrm>
        </p:spPr>
        <p:txBody>
          <a:bodyPr>
            <a:normAutofit/>
          </a:bodyPr>
          <a:lstStyle/>
          <a:p>
            <a:r>
              <a:rPr lang="en-US" sz="2800" dirty="0" smtClean="0"/>
              <a:t>Vendors Currently Available through </a:t>
            </a:r>
            <a:r>
              <a:rPr lang="en-US" sz="2800" dirty="0" err="1" smtClean="0"/>
              <a:t>HuskyBuy</a:t>
            </a:r>
            <a:endParaRPr lang="en-US" sz="2800" dirty="0"/>
          </a:p>
        </p:txBody>
      </p:sp>
      <p:sp>
        <p:nvSpPr>
          <p:cNvPr id="3" name="Content Placeholder 2"/>
          <p:cNvSpPr>
            <a:spLocks noGrp="1"/>
          </p:cNvSpPr>
          <p:nvPr>
            <p:ph sz="half" idx="1"/>
          </p:nvPr>
        </p:nvSpPr>
        <p:spPr>
          <a:xfrm>
            <a:off x="457200" y="1244277"/>
            <a:ext cx="8345156" cy="3394075"/>
          </a:xfrm>
        </p:spPr>
        <p:txBody>
          <a:bodyPr/>
          <a:lstStyle/>
          <a:p>
            <a:r>
              <a:rPr lang="en-US" dirty="0" smtClean="0"/>
              <a:t>There are currently 21 vendors available through </a:t>
            </a:r>
            <a:r>
              <a:rPr lang="en-US" dirty="0" err="1" smtClean="0"/>
              <a:t>HuskyBuy</a:t>
            </a:r>
            <a:r>
              <a:rPr lang="en-US" dirty="0" smtClean="0"/>
              <a:t>:</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34251915"/>
              </p:ext>
            </p:extLst>
          </p:nvPr>
        </p:nvGraphicFramePr>
        <p:xfrm>
          <a:off x="573024" y="1671632"/>
          <a:ext cx="8107680" cy="2494280"/>
        </p:xfrm>
        <a:graphic>
          <a:graphicData uri="http://schemas.openxmlformats.org/drawingml/2006/table">
            <a:tbl>
              <a:tblPr firstRow="1" bandRow="1">
                <a:tableStyleId>{5C22544A-7EE6-4342-B048-85BDC9FD1C3A}</a:tableStyleId>
              </a:tblPr>
              <a:tblGrid>
                <a:gridCol w="2026920"/>
                <a:gridCol w="2026920"/>
                <a:gridCol w="2170865"/>
                <a:gridCol w="1882975"/>
              </a:tblGrid>
              <a:tr h="370840">
                <a:tc>
                  <a:txBody>
                    <a:bodyPr/>
                    <a:lstStyle/>
                    <a:p>
                      <a:r>
                        <a:rPr lang="en-US" b="0" dirty="0" smtClean="0">
                          <a:solidFill>
                            <a:schemeClr val="tx1"/>
                          </a:solidFill>
                        </a:rPr>
                        <a:t>Airgas</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Bio-Rad</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Fisher Scientific</a:t>
                      </a:r>
                      <a:endParaRPr lang="en-US" b="0" dirty="0">
                        <a:solidFill>
                          <a:schemeClr val="tx1"/>
                        </a:solidFill>
                      </a:endParaRPr>
                    </a:p>
                  </a:txBody>
                  <a:tcPr>
                    <a:solidFill>
                      <a:schemeClr val="accent1">
                        <a:lumMod val="20000"/>
                        <a:lumOff val="80000"/>
                      </a:schemeClr>
                    </a:solidFill>
                  </a:tcPr>
                </a:tc>
                <a:tc>
                  <a:txBody>
                    <a:bodyPr/>
                    <a:lstStyle/>
                    <a:p>
                      <a:r>
                        <a:rPr lang="en-US" b="0" dirty="0" smtClean="0">
                          <a:solidFill>
                            <a:schemeClr val="tx1"/>
                          </a:solidFill>
                        </a:rPr>
                        <a:t>Life Technologies</a:t>
                      </a:r>
                      <a:endParaRPr lang="en-US" b="0" dirty="0">
                        <a:solidFill>
                          <a:schemeClr val="tx1"/>
                        </a:solidFill>
                      </a:endParaRPr>
                    </a:p>
                  </a:txBody>
                  <a:tcPr>
                    <a:solidFill>
                      <a:schemeClr val="accent1">
                        <a:lumMod val="20000"/>
                        <a:lumOff val="80000"/>
                      </a:schemeClr>
                    </a:solidFill>
                  </a:tcPr>
                </a:tc>
              </a:tr>
              <a:tr h="370840">
                <a:tc>
                  <a:txBody>
                    <a:bodyPr/>
                    <a:lstStyle/>
                    <a:p>
                      <a:r>
                        <a:rPr lang="en-US" dirty="0" err="1" smtClean="0"/>
                        <a:t>Qiagen</a:t>
                      </a:r>
                      <a:endParaRPr lang="en-US" dirty="0"/>
                    </a:p>
                  </a:txBody>
                  <a:tcPr/>
                </a:tc>
                <a:tc>
                  <a:txBody>
                    <a:bodyPr/>
                    <a:lstStyle/>
                    <a:p>
                      <a:r>
                        <a:rPr lang="en-US" dirty="0" smtClean="0"/>
                        <a:t>Sigma-Aldrich</a:t>
                      </a:r>
                      <a:endParaRPr lang="en-US" dirty="0"/>
                    </a:p>
                  </a:txBody>
                  <a:tcPr/>
                </a:tc>
                <a:tc>
                  <a:txBody>
                    <a:bodyPr/>
                    <a:lstStyle/>
                    <a:p>
                      <a:r>
                        <a:rPr lang="en-US" dirty="0" smtClean="0"/>
                        <a:t>Alert Scientific</a:t>
                      </a:r>
                      <a:endParaRPr lang="en-US" dirty="0"/>
                    </a:p>
                  </a:txBody>
                  <a:tcPr/>
                </a:tc>
                <a:tc>
                  <a:txBody>
                    <a:bodyPr/>
                    <a:lstStyle/>
                    <a:p>
                      <a:r>
                        <a:rPr lang="en-US" dirty="0" err="1" smtClean="0"/>
                        <a:t>Chemglass</a:t>
                      </a:r>
                      <a:endParaRPr lang="en-US" dirty="0"/>
                    </a:p>
                  </a:txBody>
                  <a:tcPr/>
                </a:tc>
              </a:tr>
              <a:tr h="370840">
                <a:tc>
                  <a:txBody>
                    <a:bodyPr/>
                    <a:lstStyle/>
                    <a:p>
                      <a:r>
                        <a:rPr lang="en-US" dirty="0" smtClean="0"/>
                        <a:t>Dot Scientific</a:t>
                      </a:r>
                      <a:endParaRPr lang="en-US" dirty="0"/>
                    </a:p>
                  </a:txBody>
                  <a:tcPr/>
                </a:tc>
                <a:tc>
                  <a:txBody>
                    <a:bodyPr/>
                    <a:lstStyle/>
                    <a:p>
                      <a:r>
                        <a:rPr lang="en-US" dirty="0" smtClean="0"/>
                        <a:t>Dell</a:t>
                      </a:r>
                      <a:endParaRPr lang="en-US" dirty="0"/>
                    </a:p>
                  </a:txBody>
                  <a:tcPr/>
                </a:tc>
                <a:tc>
                  <a:txBody>
                    <a:bodyPr/>
                    <a:lstStyle/>
                    <a:p>
                      <a:r>
                        <a:rPr lang="en-US" dirty="0" err="1" smtClean="0"/>
                        <a:t>GovConnection</a:t>
                      </a:r>
                      <a:endParaRPr lang="en-US" dirty="0"/>
                    </a:p>
                  </a:txBody>
                  <a:tcPr/>
                </a:tc>
                <a:tc>
                  <a:txBody>
                    <a:bodyPr/>
                    <a:lstStyle/>
                    <a:p>
                      <a:r>
                        <a:rPr lang="en-US" dirty="0" smtClean="0"/>
                        <a:t>Grainger</a:t>
                      </a:r>
                      <a:endParaRPr lang="en-US" dirty="0"/>
                    </a:p>
                  </a:txBody>
                  <a:tcPr/>
                </a:tc>
              </a:tr>
              <a:tr h="370840">
                <a:tc>
                  <a:txBody>
                    <a:bodyPr/>
                    <a:lstStyle/>
                    <a:p>
                      <a:r>
                        <a:rPr lang="en-US" dirty="0" smtClean="0"/>
                        <a:t>MSC</a:t>
                      </a:r>
                      <a:endParaRPr lang="en-US" dirty="0"/>
                    </a:p>
                  </a:txBody>
                  <a:tcPr/>
                </a:tc>
                <a:tc>
                  <a:txBody>
                    <a:bodyPr/>
                    <a:lstStyle/>
                    <a:p>
                      <a:r>
                        <a:rPr lang="en-US" dirty="0" smtClean="0"/>
                        <a:t>Hampden</a:t>
                      </a:r>
                      <a:r>
                        <a:rPr lang="en-US" baseline="0" dirty="0" smtClean="0"/>
                        <a:t> Zimmerman</a:t>
                      </a:r>
                      <a:endParaRPr lang="en-US" dirty="0"/>
                    </a:p>
                  </a:txBody>
                  <a:tcPr/>
                </a:tc>
                <a:tc>
                  <a:txBody>
                    <a:bodyPr/>
                    <a:lstStyle/>
                    <a:p>
                      <a:r>
                        <a:rPr lang="en-US" dirty="0" smtClean="0"/>
                        <a:t>Home Depot</a:t>
                      </a:r>
                      <a:endParaRPr lang="en-US" dirty="0"/>
                    </a:p>
                  </a:txBody>
                  <a:tcPr/>
                </a:tc>
                <a:tc>
                  <a:txBody>
                    <a:bodyPr/>
                    <a:lstStyle/>
                    <a:p>
                      <a:r>
                        <a:rPr lang="en-US" dirty="0" err="1" smtClean="0"/>
                        <a:t>NorthEast</a:t>
                      </a:r>
                      <a:r>
                        <a:rPr lang="en-US" baseline="0" dirty="0" smtClean="0"/>
                        <a:t> Electrical</a:t>
                      </a:r>
                      <a:endParaRPr lang="en-US" dirty="0"/>
                    </a:p>
                  </a:txBody>
                  <a:tcPr/>
                </a:tc>
              </a:tr>
              <a:tr h="370840">
                <a:tc>
                  <a:txBody>
                    <a:bodyPr/>
                    <a:lstStyle/>
                    <a:p>
                      <a:r>
                        <a:rPr lang="en-US" dirty="0" smtClean="0"/>
                        <a:t>F.W.</a:t>
                      </a:r>
                      <a:r>
                        <a:rPr lang="en-US" baseline="0" dirty="0" smtClean="0"/>
                        <a:t> Webb</a:t>
                      </a:r>
                      <a:endParaRPr lang="en-US" dirty="0"/>
                    </a:p>
                  </a:txBody>
                  <a:tcPr/>
                </a:tc>
                <a:tc>
                  <a:txBody>
                    <a:bodyPr/>
                    <a:lstStyle/>
                    <a:p>
                      <a:r>
                        <a:rPr lang="en-US" dirty="0" smtClean="0"/>
                        <a:t>OFI</a:t>
                      </a:r>
                      <a:endParaRPr lang="en-US" dirty="0"/>
                    </a:p>
                  </a:txBody>
                  <a:tcPr/>
                </a:tc>
                <a:tc>
                  <a:txBody>
                    <a:bodyPr/>
                    <a:lstStyle/>
                    <a:p>
                      <a:r>
                        <a:rPr lang="en-US" dirty="0" smtClean="0"/>
                        <a:t>Red Thread</a:t>
                      </a:r>
                      <a:endParaRPr lang="en-US" dirty="0"/>
                    </a:p>
                  </a:txBody>
                  <a:tcPr/>
                </a:tc>
                <a:tc>
                  <a:txBody>
                    <a:bodyPr/>
                    <a:lstStyle/>
                    <a:p>
                      <a:r>
                        <a:rPr lang="en-US" dirty="0" smtClean="0"/>
                        <a:t>OfficeMax/DEPOT</a:t>
                      </a:r>
                      <a:endParaRPr lang="en-US" dirty="0"/>
                    </a:p>
                  </a:txBody>
                  <a:tcPr/>
                </a:tc>
              </a:tr>
              <a:tr h="370840">
                <a:tc>
                  <a:txBody>
                    <a:bodyPr/>
                    <a:lstStyle/>
                    <a:p>
                      <a:r>
                        <a:rPr lang="en-US" dirty="0" err="1" smtClean="0"/>
                        <a:t>Alphagraphics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68115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Improving the Researcher Experience </a:t>
            </a:r>
            <a:endParaRPr lang="en-US" sz="3600" dirty="0"/>
          </a:p>
        </p:txBody>
      </p:sp>
      <p:sp>
        <p:nvSpPr>
          <p:cNvPr id="3" name="Content Placeholder 2"/>
          <p:cNvSpPr>
            <a:spLocks noGrp="1"/>
          </p:cNvSpPr>
          <p:nvPr>
            <p:ph sz="half" idx="1"/>
          </p:nvPr>
        </p:nvSpPr>
        <p:spPr>
          <a:xfrm>
            <a:off x="457200" y="1244277"/>
            <a:ext cx="8395398" cy="3394075"/>
          </a:xfrm>
        </p:spPr>
        <p:txBody>
          <a:bodyPr>
            <a:normAutofit fontScale="92500" lnSpcReduction="10000"/>
          </a:bodyPr>
          <a:lstStyle/>
          <a:p>
            <a:pPr marL="0" indent="0">
              <a:buNone/>
            </a:pPr>
            <a:r>
              <a:rPr lang="en-US" dirty="0" smtClean="0"/>
              <a:t>Effort underway includes:</a:t>
            </a:r>
          </a:p>
          <a:p>
            <a:r>
              <a:rPr lang="en-US" dirty="0" smtClean="0"/>
              <a:t>Exploring ways within which to enhance/improve more effective collaboration between UConn and UCH </a:t>
            </a:r>
          </a:p>
          <a:p>
            <a:pPr lvl="0"/>
            <a:r>
              <a:rPr lang="en-US" dirty="0" smtClean="0"/>
              <a:t>Improving </a:t>
            </a:r>
            <a:r>
              <a:rPr lang="en-US" dirty="0"/>
              <a:t>communication between </a:t>
            </a:r>
            <a:r>
              <a:rPr lang="en-US" dirty="0" smtClean="0"/>
              <a:t>Procurement </a:t>
            </a:r>
            <a:r>
              <a:rPr lang="en-US" dirty="0"/>
              <a:t>and </a:t>
            </a:r>
            <a:r>
              <a:rPr lang="en-US" dirty="0" smtClean="0"/>
              <a:t>researchers including creation of a </a:t>
            </a:r>
            <a:r>
              <a:rPr lang="en-US" dirty="0"/>
              <a:t>venue for </a:t>
            </a:r>
            <a:r>
              <a:rPr lang="en-US" dirty="0" smtClean="0"/>
              <a:t>open discussions and additional training </a:t>
            </a:r>
          </a:p>
          <a:p>
            <a:pPr lvl="0"/>
            <a:r>
              <a:rPr lang="en-US" dirty="0" smtClean="0"/>
              <a:t>Development of </a:t>
            </a:r>
            <a:r>
              <a:rPr lang="en-US" dirty="0"/>
              <a:t>a research support team - “</a:t>
            </a:r>
            <a:r>
              <a:rPr lang="en-US" dirty="0" smtClean="0"/>
              <a:t>concierge” approach</a:t>
            </a:r>
            <a:endParaRPr lang="en-US" dirty="0"/>
          </a:p>
          <a:p>
            <a:pPr lvl="0"/>
            <a:r>
              <a:rPr lang="en-US" dirty="0" smtClean="0"/>
              <a:t>Completion of a comparative analysis of major </a:t>
            </a:r>
            <a:r>
              <a:rPr lang="en-US" dirty="0"/>
              <a:t>research </a:t>
            </a:r>
            <a:r>
              <a:rPr lang="en-US" dirty="0" smtClean="0"/>
              <a:t>university peers</a:t>
            </a:r>
            <a:endParaRPr lang="en-US" dirty="0"/>
          </a:p>
          <a:p>
            <a:r>
              <a:rPr lang="en-US" dirty="0" smtClean="0"/>
              <a:t>Greater consistency of practices: e.g. policies and procedures, compliance, and communication</a:t>
            </a:r>
          </a:p>
          <a:p>
            <a:r>
              <a:rPr lang="en-US" dirty="0" smtClean="0"/>
              <a:t>Development of the “best in class” in University Procurement Services to assist with improving the researcher/end user experience</a:t>
            </a:r>
          </a:p>
        </p:txBody>
      </p:sp>
    </p:spTree>
    <p:extLst>
      <p:ext uri="{BB962C8B-B14F-4D97-AF65-F5344CB8AC3E}">
        <p14:creationId xmlns:p14="http://schemas.microsoft.com/office/powerpoint/2010/main" val="1842654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3618" y="1371600"/>
            <a:ext cx="7315200" cy="523220"/>
          </a:xfrm>
          <a:prstGeom prst="rect">
            <a:avLst/>
          </a:prstGeom>
          <a:noFill/>
        </p:spPr>
        <p:txBody>
          <a:bodyPr wrap="square" rtlCol="0">
            <a:spAutoFit/>
          </a:bodyPr>
          <a:lstStyle/>
          <a:p>
            <a:r>
              <a:rPr lang="en-US" sz="2800" dirty="0" smtClean="0"/>
              <a:t>Questions</a:t>
            </a:r>
            <a:r>
              <a:rPr lang="en-US" sz="2800" smtClean="0"/>
              <a:t>, comments </a:t>
            </a:r>
            <a:r>
              <a:rPr lang="en-US" sz="2800" dirty="0" smtClean="0"/>
              <a:t>and feedback…</a:t>
            </a:r>
            <a:endParaRPr lang="en-US" sz="2800" dirty="0"/>
          </a:p>
        </p:txBody>
      </p:sp>
    </p:spTree>
    <p:extLst>
      <p:ext uri="{BB962C8B-B14F-4D97-AF65-F5344CB8AC3E}">
        <p14:creationId xmlns:p14="http://schemas.microsoft.com/office/powerpoint/2010/main" val="1997466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today’s discussion:</a:t>
            </a:r>
            <a:endParaRPr lang="en-US" dirty="0"/>
          </a:p>
        </p:txBody>
      </p:sp>
      <p:sp>
        <p:nvSpPr>
          <p:cNvPr id="4" name="Text Placeholder 3"/>
          <p:cNvSpPr>
            <a:spLocks noGrp="1"/>
          </p:cNvSpPr>
          <p:nvPr>
            <p:ph type="body" sz="half" idx="2"/>
          </p:nvPr>
        </p:nvSpPr>
        <p:spPr>
          <a:xfrm>
            <a:off x="457200" y="1416818"/>
            <a:ext cx="8101584" cy="2861721"/>
          </a:xfrm>
        </p:spPr>
        <p:txBody>
          <a:bodyPr>
            <a:normAutofit fontScale="92500" lnSpcReduction="20000"/>
          </a:bodyPr>
          <a:lstStyle/>
          <a:p>
            <a:r>
              <a:rPr lang="en-US" sz="2400" dirty="0" smtClean="0"/>
              <a:t>Why are We Here?</a:t>
            </a:r>
          </a:p>
          <a:p>
            <a:endParaRPr lang="en-US" sz="2400" dirty="0" smtClean="0"/>
          </a:p>
          <a:p>
            <a:pPr marL="285750" indent="-285750">
              <a:buFont typeface="Wingdings" panose="05000000000000000000" pitchFamily="2" charset="2"/>
              <a:buChar char="Ø"/>
            </a:pPr>
            <a:r>
              <a:rPr lang="en-US" sz="2400" dirty="0" smtClean="0"/>
              <a:t>UG Update</a:t>
            </a:r>
          </a:p>
          <a:p>
            <a:pPr marL="285750" indent="-285750">
              <a:buFont typeface="Wingdings" panose="05000000000000000000" pitchFamily="2" charset="2"/>
              <a:buChar char="Ø"/>
            </a:pPr>
            <a:r>
              <a:rPr lang="en-US" sz="2400" dirty="0" smtClean="0"/>
              <a:t>Strategic Procurement: Lab Supplies &amp; Equipment RFP</a:t>
            </a:r>
          </a:p>
          <a:p>
            <a:pPr marL="285750" indent="-285750">
              <a:buFont typeface="Wingdings" panose="05000000000000000000" pitchFamily="2" charset="2"/>
              <a:buChar char="Ø"/>
            </a:pPr>
            <a:r>
              <a:rPr lang="en-US" sz="2400" dirty="0" smtClean="0"/>
              <a:t>eProcurement Updates </a:t>
            </a:r>
          </a:p>
          <a:p>
            <a:pPr marL="285750" indent="-285750">
              <a:buFont typeface="Wingdings" panose="05000000000000000000" pitchFamily="2" charset="2"/>
              <a:buChar char="Ø"/>
            </a:pPr>
            <a:r>
              <a:rPr lang="en-US" sz="2400" dirty="0" smtClean="0"/>
              <a:t>Campus Collaboration </a:t>
            </a:r>
          </a:p>
          <a:p>
            <a:pPr marL="285750" indent="-285750">
              <a:buFont typeface="Wingdings" panose="05000000000000000000" pitchFamily="2" charset="2"/>
              <a:buChar char="Ø"/>
            </a:pPr>
            <a:endParaRPr lang="en-US" sz="2400" dirty="0" smtClean="0"/>
          </a:p>
          <a:p>
            <a:r>
              <a:rPr lang="en-US" sz="2400" dirty="0" smtClean="0"/>
              <a:t>Questions, Comments, Feedback</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342280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 y="204788"/>
            <a:ext cx="6516624" cy="871537"/>
          </a:xfrm>
        </p:spPr>
        <p:txBody>
          <a:bodyPr>
            <a:noAutofit/>
          </a:bodyPr>
          <a:lstStyle/>
          <a:p>
            <a:r>
              <a:rPr lang="en-US" sz="4000" dirty="0" smtClean="0"/>
              <a:t>Why Are We Here?</a:t>
            </a:r>
            <a:endParaRPr lang="en-US" sz="4000" dirty="0"/>
          </a:p>
        </p:txBody>
      </p:sp>
      <p:pic>
        <p:nvPicPr>
          <p:cNvPr id="5" name="Picture 4"/>
          <p:cNvPicPr>
            <a:picLocks noChangeAspect="1"/>
          </p:cNvPicPr>
          <p:nvPr/>
        </p:nvPicPr>
        <p:blipFill>
          <a:blip r:embed="rId2"/>
          <a:stretch>
            <a:fillRect/>
          </a:stretch>
        </p:blipFill>
        <p:spPr>
          <a:xfrm>
            <a:off x="1962912" y="1316736"/>
            <a:ext cx="5220856" cy="3769232"/>
          </a:xfrm>
          <a:prstGeom prst="rect">
            <a:avLst/>
          </a:prstGeom>
        </p:spPr>
      </p:pic>
      <p:sp>
        <p:nvSpPr>
          <p:cNvPr id="8" name="Content Placeholder 2"/>
          <p:cNvSpPr>
            <a:spLocks noGrp="1"/>
          </p:cNvSpPr>
          <p:nvPr>
            <p:ph idx="1"/>
          </p:nvPr>
        </p:nvSpPr>
        <p:spPr>
          <a:xfrm>
            <a:off x="5815584" y="4542456"/>
            <a:ext cx="3169920" cy="601044"/>
          </a:xfrm>
        </p:spPr>
        <p:txBody>
          <a:bodyPr/>
          <a:lstStyle/>
          <a:p>
            <a:pPr marL="0" indent="0" algn="r">
              <a:buNone/>
            </a:pPr>
            <a:r>
              <a:rPr lang="en-US" sz="1600" dirty="0">
                <a:hlinkClick r:id="rId3"/>
              </a:rPr>
              <a:t>www.procurement.uconn.edu</a:t>
            </a:r>
            <a:endParaRPr lang="en-US" sz="1600" dirty="0"/>
          </a:p>
          <a:p>
            <a:pPr algn="r"/>
            <a:endParaRPr lang="en-US" dirty="0"/>
          </a:p>
        </p:txBody>
      </p:sp>
    </p:spTree>
    <p:extLst>
      <p:ext uri="{BB962C8B-B14F-4D97-AF65-F5344CB8AC3E}">
        <p14:creationId xmlns:p14="http://schemas.microsoft.com/office/powerpoint/2010/main" val="337215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Uniform Guidance Update</a:t>
            </a:r>
            <a:endParaRPr lang="en-US" dirty="0"/>
          </a:p>
        </p:txBody>
      </p:sp>
      <p:sp>
        <p:nvSpPr>
          <p:cNvPr id="5" name="Content Placeholder 4"/>
          <p:cNvSpPr>
            <a:spLocks noGrp="1"/>
          </p:cNvSpPr>
          <p:nvPr>
            <p:ph idx="1"/>
          </p:nvPr>
        </p:nvSpPr>
        <p:spPr>
          <a:xfrm>
            <a:off x="156117" y="1244277"/>
            <a:ext cx="8887522" cy="3394075"/>
          </a:xfrm>
        </p:spPr>
        <p:txBody>
          <a:bodyPr/>
          <a:lstStyle/>
          <a:p>
            <a:r>
              <a:rPr lang="en-US" dirty="0" smtClean="0"/>
              <a:t>Communication:</a:t>
            </a:r>
          </a:p>
          <a:p>
            <a:pPr lvl="1"/>
            <a:r>
              <a:rPr lang="en-US" dirty="0" smtClean="0"/>
              <a:t>Procurement updated its website </a:t>
            </a:r>
            <a:r>
              <a:rPr lang="en-US" dirty="0">
                <a:hlinkClick r:id="rId2"/>
              </a:rPr>
              <a:t>http://purchasing.uconn.edu/uniform-guidance</a:t>
            </a:r>
            <a:r>
              <a:rPr lang="en-US" dirty="0" smtClean="0">
                <a:hlinkClick r:id="rId2"/>
              </a:rPr>
              <a:t>/</a:t>
            </a:r>
            <a:r>
              <a:rPr lang="en-US" dirty="0" smtClean="0"/>
              <a:t> to acknowledge that its current procurement policies and procedures will stay in effect until 7/1/17.</a:t>
            </a:r>
          </a:p>
          <a:p>
            <a:pPr lvl="1"/>
            <a:r>
              <a:rPr lang="en-US" dirty="0"/>
              <a:t>Over the next few weeks, Procurement will be sharing </a:t>
            </a:r>
            <a:r>
              <a:rPr lang="en-US" dirty="0" smtClean="0"/>
              <a:t>draft policies and procedures with </a:t>
            </a:r>
            <a:r>
              <a:rPr lang="en-US" dirty="0"/>
              <a:t>the University </a:t>
            </a:r>
            <a:r>
              <a:rPr lang="en-US" dirty="0" smtClean="0"/>
              <a:t>community for comments. </a:t>
            </a:r>
            <a:endParaRPr lang="en-US" dirty="0"/>
          </a:p>
          <a:p>
            <a:pPr marL="457200" lvl="1" indent="0">
              <a:buNone/>
            </a:pPr>
            <a:endParaRPr lang="en-US" dirty="0" smtClean="0"/>
          </a:p>
        </p:txBody>
      </p:sp>
    </p:spTree>
    <p:extLst>
      <p:ext uri="{BB962C8B-B14F-4D97-AF65-F5344CB8AC3E}">
        <p14:creationId xmlns:p14="http://schemas.microsoft.com/office/powerpoint/2010/main" val="58895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Guidance: Update (cont.)</a:t>
            </a:r>
            <a:endParaRPr lang="en-US" dirty="0"/>
          </a:p>
        </p:txBody>
      </p:sp>
      <p:sp>
        <p:nvSpPr>
          <p:cNvPr id="3" name="Content Placeholder 2"/>
          <p:cNvSpPr>
            <a:spLocks noGrp="1"/>
          </p:cNvSpPr>
          <p:nvPr>
            <p:ph sz="half" idx="1"/>
          </p:nvPr>
        </p:nvSpPr>
        <p:spPr>
          <a:xfrm>
            <a:off x="457200" y="1244277"/>
            <a:ext cx="8229600" cy="3394075"/>
          </a:xfrm>
        </p:spPr>
        <p:txBody>
          <a:bodyPr>
            <a:normAutofit lnSpcReduction="10000"/>
          </a:bodyPr>
          <a:lstStyle/>
          <a:p>
            <a:r>
              <a:rPr lang="en-US" dirty="0" smtClean="0"/>
              <a:t>Peer Engagement &amp; Education:</a:t>
            </a:r>
          </a:p>
          <a:p>
            <a:pPr lvl="1"/>
            <a:r>
              <a:rPr lang="en-US" dirty="0" smtClean="0"/>
              <a:t>Procurement </a:t>
            </a:r>
            <a:r>
              <a:rPr lang="en-US" dirty="0"/>
              <a:t>attended numerous conferences over the past </a:t>
            </a:r>
            <a:r>
              <a:rPr lang="en-US" dirty="0" smtClean="0"/>
              <a:t>year including:</a:t>
            </a:r>
          </a:p>
          <a:p>
            <a:pPr lvl="1">
              <a:buFont typeface="Wingdings" panose="05000000000000000000" pitchFamily="2" charset="2"/>
              <a:buChar char="§"/>
            </a:pPr>
            <a:r>
              <a:rPr lang="en-US" dirty="0" smtClean="0"/>
              <a:t>	FDP</a:t>
            </a:r>
          </a:p>
          <a:p>
            <a:pPr lvl="1">
              <a:buFont typeface="Wingdings" panose="05000000000000000000" pitchFamily="2" charset="2"/>
              <a:buChar char="§"/>
            </a:pPr>
            <a:r>
              <a:rPr lang="en-US" dirty="0"/>
              <a:t>	</a:t>
            </a:r>
            <a:r>
              <a:rPr lang="en-US" dirty="0" smtClean="0"/>
              <a:t>NAEP NE - UConn (OVPR &amp; PS) presented </a:t>
            </a:r>
            <a:r>
              <a:rPr lang="en-US" dirty="0"/>
              <a:t>at the NAEP </a:t>
            </a:r>
            <a:r>
              <a:rPr lang="en-US" dirty="0" smtClean="0"/>
              <a:t>       </a:t>
            </a:r>
          </a:p>
          <a:p>
            <a:pPr marL="457200" lvl="1" indent="0">
              <a:buNone/>
            </a:pPr>
            <a:r>
              <a:rPr lang="en-US" dirty="0"/>
              <a:t> </a:t>
            </a:r>
            <a:r>
              <a:rPr lang="en-US" dirty="0" smtClean="0"/>
              <a:t>     New England conference </a:t>
            </a:r>
          </a:p>
          <a:p>
            <a:pPr lvl="1">
              <a:buFont typeface="Wingdings" panose="05000000000000000000" pitchFamily="2" charset="2"/>
              <a:buChar char="§"/>
            </a:pPr>
            <a:r>
              <a:rPr lang="en-US" dirty="0" smtClean="0"/>
              <a:t>  NAEP Forum: Federal Procurement </a:t>
            </a:r>
            <a:endParaRPr lang="en-US" dirty="0"/>
          </a:p>
          <a:p>
            <a:pPr lvl="1"/>
            <a:r>
              <a:rPr lang="en-US" dirty="0"/>
              <a:t>Procurement continues to research and engage with peer institutions regarding open items and approaches to UG compliance. </a:t>
            </a:r>
          </a:p>
          <a:p>
            <a:endParaRPr lang="en-US" dirty="0"/>
          </a:p>
        </p:txBody>
      </p:sp>
    </p:spTree>
    <p:extLst>
      <p:ext uri="{BB962C8B-B14F-4D97-AF65-F5344CB8AC3E}">
        <p14:creationId xmlns:p14="http://schemas.microsoft.com/office/powerpoint/2010/main" val="525861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Uniform Guidance:</a:t>
            </a:r>
            <a:br>
              <a:rPr lang="en-US" sz="3200" dirty="0" smtClean="0"/>
            </a:br>
            <a:r>
              <a:rPr lang="en-US" sz="3200" dirty="0" smtClean="0"/>
              <a:t>What’s Next &amp; Upcoming Areas of Focus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Consulting Agreements for Sponsored </a:t>
            </a:r>
            <a:r>
              <a:rPr lang="en-US" dirty="0" smtClean="0"/>
              <a:t>Research</a:t>
            </a:r>
          </a:p>
          <a:p>
            <a:r>
              <a:rPr lang="en-US" dirty="0"/>
              <a:t>Conflicts of Interest Policy to be drafted and </a:t>
            </a:r>
            <a:r>
              <a:rPr lang="en-US" dirty="0" smtClean="0"/>
              <a:t>deployed</a:t>
            </a:r>
            <a:endParaRPr lang="en-US" dirty="0"/>
          </a:p>
          <a:p>
            <a:r>
              <a:rPr lang="en-US" dirty="0" smtClean="0"/>
              <a:t>Bid Thresholds:</a:t>
            </a:r>
          </a:p>
          <a:p>
            <a:pPr lvl="1"/>
            <a:r>
              <a:rPr lang="en-US" dirty="0" smtClean="0"/>
              <a:t>$3,000 micro-purchase threshold (over $3,000 will now require at least 2 quotes)</a:t>
            </a:r>
          </a:p>
          <a:p>
            <a:r>
              <a:rPr lang="en-US" dirty="0" smtClean="0"/>
              <a:t>P-Card:</a:t>
            </a:r>
          </a:p>
          <a:p>
            <a:pPr lvl="1"/>
            <a:r>
              <a:rPr lang="en-US" dirty="0" smtClean="0"/>
              <a:t>$3,000 single transaction threshold (will most likely require UConn to decrease from current $5,000 limit)</a:t>
            </a:r>
          </a:p>
          <a:p>
            <a:pPr lvl="1"/>
            <a:endParaRPr lang="en-US" dirty="0" smtClean="0"/>
          </a:p>
          <a:p>
            <a:pPr marL="0" indent="0">
              <a:buNone/>
            </a:pPr>
            <a:r>
              <a:rPr lang="en-US" u="sng" dirty="0" smtClean="0"/>
              <a:t>Impact on the University:</a:t>
            </a:r>
          </a:p>
          <a:p>
            <a:pPr lvl="1"/>
            <a:r>
              <a:rPr lang="en-US" dirty="0" smtClean="0"/>
              <a:t>Decreased threshold (from $5K to $3K) will result in an increased amount of requests that will require at least 3 quotes and change PCARD single transaction limit </a:t>
            </a:r>
          </a:p>
        </p:txBody>
      </p:sp>
    </p:spTree>
    <p:extLst>
      <p:ext uri="{BB962C8B-B14F-4D97-AF65-F5344CB8AC3E}">
        <p14:creationId xmlns:p14="http://schemas.microsoft.com/office/powerpoint/2010/main" val="3105809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Guidance: </a:t>
            </a:r>
            <a:br>
              <a:rPr lang="en-US" dirty="0" smtClean="0"/>
            </a:br>
            <a:r>
              <a:rPr lang="en-US" sz="3600" dirty="0" smtClean="0"/>
              <a:t>What’s Next &amp; Upcoming Areas of Focus </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Sole Source Applicability/Appropriateness Clarification </a:t>
            </a:r>
          </a:p>
          <a:p>
            <a:pPr marL="0" indent="0">
              <a:buNone/>
            </a:pPr>
            <a:r>
              <a:rPr lang="en-US" dirty="0"/>
              <a:t>	</a:t>
            </a:r>
            <a:r>
              <a:rPr lang="en-US" dirty="0" smtClean="0"/>
              <a:t>(review of the only 4 types of justification):</a:t>
            </a:r>
          </a:p>
          <a:p>
            <a:pPr marL="0" indent="0">
              <a:buNone/>
            </a:pPr>
            <a:endParaRPr lang="en-US" dirty="0" smtClean="0"/>
          </a:p>
          <a:p>
            <a:pPr marL="457200" lvl="1" indent="0">
              <a:buNone/>
            </a:pPr>
            <a:r>
              <a:rPr lang="en-US" sz="1700" dirty="0" smtClean="0"/>
              <a:t>	1. Product/Service only available from a single source</a:t>
            </a:r>
          </a:p>
          <a:p>
            <a:pPr marL="457200" lvl="1" indent="0">
              <a:buNone/>
            </a:pPr>
            <a:r>
              <a:rPr lang="en-US" sz="1700" dirty="0" smtClean="0"/>
              <a:t>	2. Public Emergency (no time to go through procurement process)</a:t>
            </a:r>
          </a:p>
          <a:p>
            <a:pPr lvl="3"/>
            <a:r>
              <a:rPr lang="en-US" sz="1700" dirty="0" smtClean="0"/>
              <a:t>Poor planning is NOT an emergency</a:t>
            </a:r>
          </a:p>
          <a:p>
            <a:pPr marL="457200" lvl="1" indent="0">
              <a:buNone/>
            </a:pPr>
            <a:r>
              <a:rPr lang="en-US" sz="1700" dirty="0" smtClean="0"/>
              <a:t>	3. Federal Awarding Agency Authorization</a:t>
            </a:r>
          </a:p>
          <a:p>
            <a:pPr lvl="3"/>
            <a:r>
              <a:rPr lang="en-US" sz="1700" dirty="0" smtClean="0"/>
              <a:t>The Federal awarding agency or pass-through entity expressly authorizes noncompetitive proposals in response to a written request from the non-Federal entity</a:t>
            </a:r>
          </a:p>
          <a:p>
            <a:pPr marL="457200" lvl="1" indent="0">
              <a:buNone/>
            </a:pPr>
            <a:r>
              <a:rPr lang="en-US" sz="1700" dirty="0" smtClean="0"/>
              <a:t>	4. Inadequate competition after multiple attempted solicitations</a:t>
            </a:r>
          </a:p>
          <a:p>
            <a:pPr marL="457200" lvl="1" indent="0">
              <a:buNone/>
            </a:pPr>
            <a:endParaRPr lang="en-US" sz="1700" dirty="0" smtClean="0"/>
          </a:p>
          <a:p>
            <a:pPr marL="0" indent="0">
              <a:buNone/>
            </a:pPr>
            <a:r>
              <a:rPr lang="en-US" u="sng" dirty="0" smtClean="0"/>
              <a:t>Impact on the University: </a:t>
            </a:r>
          </a:p>
          <a:p>
            <a:pPr lvl="1"/>
            <a:r>
              <a:rPr lang="en-US" dirty="0" smtClean="0"/>
              <a:t>Increased scrutiny of sole sources, require price/cost justification for each sole source. </a:t>
            </a:r>
          </a:p>
          <a:p>
            <a:pPr marL="457200" lvl="1" indent="0">
              <a:buNone/>
            </a:pPr>
            <a:endParaRPr lang="en-US" dirty="0" smtClean="0"/>
          </a:p>
        </p:txBody>
      </p:sp>
    </p:spTree>
    <p:extLst>
      <p:ext uri="{BB962C8B-B14F-4D97-AF65-F5344CB8AC3E}">
        <p14:creationId xmlns:p14="http://schemas.microsoft.com/office/powerpoint/2010/main" val="3161018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4"/>
            <a:ext cx="8229600" cy="963141"/>
          </a:xfrm>
        </p:spPr>
        <p:txBody>
          <a:bodyPr>
            <a:normAutofit fontScale="90000"/>
          </a:bodyPr>
          <a:lstStyle/>
          <a:p>
            <a:r>
              <a:rPr lang="en-US" dirty="0" smtClean="0"/>
              <a:t>Lab Supplies &amp; Equipment </a:t>
            </a:r>
            <a:br>
              <a:rPr lang="en-US" dirty="0" smtClean="0"/>
            </a:br>
            <a:r>
              <a:rPr lang="en-US" dirty="0" smtClean="0"/>
              <a:t>RFP Background</a:t>
            </a:r>
            <a:endParaRPr lang="en-US" dirty="0"/>
          </a:p>
        </p:txBody>
      </p:sp>
      <p:sp>
        <p:nvSpPr>
          <p:cNvPr id="3" name="Content Placeholder 2"/>
          <p:cNvSpPr>
            <a:spLocks noGrp="1"/>
          </p:cNvSpPr>
          <p:nvPr>
            <p:ph sz="half" idx="1"/>
          </p:nvPr>
        </p:nvSpPr>
        <p:spPr>
          <a:xfrm>
            <a:off x="457200" y="1244277"/>
            <a:ext cx="8229600" cy="3394075"/>
          </a:xfrm>
        </p:spPr>
        <p:txBody>
          <a:bodyPr>
            <a:normAutofit/>
          </a:bodyPr>
          <a:lstStyle/>
          <a:p>
            <a:endParaRPr lang="en-US" sz="1800" dirty="0" smtClean="0"/>
          </a:p>
          <a:p>
            <a:endParaRPr lang="en-US" sz="1800" dirty="0"/>
          </a:p>
          <a:p>
            <a:r>
              <a:rPr lang="en-US" sz="1800" dirty="0" smtClean="0"/>
              <a:t>An RFP was released on January 20, 2016 to establish a multi-vendor contract for laboratory supplies and equipment for the research and academic communities at the Storrs, Regional and UConn Health campuses, and BOR.</a:t>
            </a:r>
          </a:p>
          <a:p>
            <a:r>
              <a:rPr lang="en-US" sz="1800" dirty="0" smtClean="0"/>
              <a:t>Based on the campus survey conducted in 2015, the format of the RFP was designed to address the desire to provide a comprehensive selection of vendors, thereby expanding the range of product choice available to the research community. This desire is a shift from previous relationships.</a:t>
            </a:r>
          </a:p>
        </p:txBody>
      </p:sp>
    </p:spTree>
    <p:extLst>
      <p:ext uri="{BB962C8B-B14F-4D97-AF65-F5344CB8AC3E}">
        <p14:creationId xmlns:p14="http://schemas.microsoft.com/office/powerpoint/2010/main" val="137532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RFP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goals of this RFP are to develop options for the University’s research and academic communities in each of the following three categories:</a:t>
            </a:r>
          </a:p>
          <a:p>
            <a:pPr marL="0" indent="0">
              <a:buNone/>
            </a:pPr>
            <a:endParaRPr lang="en-US" dirty="0" smtClean="0"/>
          </a:p>
          <a:p>
            <a:pPr marL="457200" lvl="1" indent="0">
              <a:buNone/>
            </a:pPr>
            <a:r>
              <a:rPr lang="en-US" dirty="0" smtClean="0"/>
              <a:t>Category 1:  Full-line distributors:</a:t>
            </a:r>
          </a:p>
          <a:p>
            <a:pPr lvl="2"/>
            <a:r>
              <a:rPr lang="en-US" dirty="0" smtClean="0"/>
              <a:t>Offer the widest possible range of supply categories and manufacturers that could potentially meet the highest percentage of requests.</a:t>
            </a:r>
          </a:p>
          <a:p>
            <a:pPr marL="457200" lvl="1" indent="0">
              <a:buNone/>
            </a:pPr>
            <a:endParaRPr lang="en-US" dirty="0" smtClean="0"/>
          </a:p>
          <a:p>
            <a:pPr marL="457200" lvl="1" indent="0">
              <a:buNone/>
            </a:pPr>
            <a:r>
              <a:rPr lang="en-US" dirty="0" smtClean="0"/>
              <a:t>Category 2:  Limited or regional distributors:</a:t>
            </a:r>
          </a:p>
          <a:p>
            <a:pPr lvl="2"/>
            <a:r>
              <a:rPr lang="en-US" dirty="0" smtClean="0"/>
              <a:t>Offer a more limited portfolio and/or support service area.  The vendors in this category will provide additional product selection in support of the community’s desire for choice.</a:t>
            </a:r>
          </a:p>
          <a:p>
            <a:pPr lvl="2"/>
            <a:r>
              <a:rPr lang="en-US" dirty="0" smtClean="0"/>
              <a:t>We have also made an effort to identify small, minority and/or women-owned businesses that would assist UConn in fulfilling spend requirements under some federally funded projects.</a:t>
            </a:r>
          </a:p>
        </p:txBody>
      </p:sp>
    </p:spTree>
    <p:extLst>
      <p:ext uri="{BB962C8B-B14F-4D97-AF65-F5344CB8AC3E}">
        <p14:creationId xmlns:p14="http://schemas.microsoft.com/office/powerpoint/2010/main" val="4065080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te-blueba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purl.org/dc/terms/"/>
    <ds:schemaRef ds:uri="http://www.w3.org/XML/1998/namespace"/>
    <ds:schemaRef ds:uri="http://schemas.openxmlformats.org/package/2006/metadata/core-properties"/>
    <ds:schemaRef ds:uri="http://purl.org/dc/elements/1.1/"/>
    <ds:schemaRef ds:uri="http://schemas.microsoft.com/sharepoint/v3/field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white-bluebar-template.potx</Template>
  <TotalTime>2103</TotalTime>
  <Words>1026</Words>
  <Application>Microsoft Office PowerPoint</Application>
  <PresentationFormat>On-screen Show (16:9)</PresentationFormat>
  <Paragraphs>164</Paragraphs>
  <Slides>17</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white-bluebar-template</vt:lpstr>
      <vt:lpstr>1_Custom Design</vt:lpstr>
      <vt:lpstr>Custom Design</vt:lpstr>
      <vt:lpstr>PowerPoint Presentation</vt:lpstr>
      <vt:lpstr>Topics for today’s discussion:</vt:lpstr>
      <vt:lpstr>Why Are We Here?</vt:lpstr>
      <vt:lpstr>Uniform Guidance Update</vt:lpstr>
      <vt:lpstr>Uniform Guidance: Update (cont.)</vt:lpstr>
      <vt:lpstr>Uniform Guidance: What’s Next &amp; Upcoming Areas of Focus</vt:lpstr>
      <vt:lpstr>Uniform Guidance:  What’s Next &amp; Upcoming Areas of Focus </vt:lpstr>
      <vt:lpstr>Lab Supplies &amp; Equipment  RFP Background</vt:lpstr>
      <vt:lpstr>Goals of RFP</vt:lpstr>
      <vt:lpstr>RFP Goals </vt:lpstr>
      <vt:lpstr>RFP Participants:  Full-line and Limited Distributed</vt:lpstr>
      <vt:lpstr>RFP Participants:  Direct Sellers and OEMs</vt:lpstr>
      <vt:lpstr>RFP Next Steps</vt:lpstr>
      <vt:lpstr>eProcurement Updates</vt:lpstr>
      <vt:lpstr>Vendors Currently Available through HuskyBuy</vt:lpstr>
      <vt:lpstr>Improving the Researcher Experience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Macht, Jeremiah</cp:lastModifiedBy>
  <cp:revision>127</cp:revision>
  <cp:lastPrinted>2016-04-11T18:23:03Z</cp:lastPrinted>
  <dcterms:created xsi:type="dcterms:W3CDTF">2010-04-12T23:12:02Z</dcterms:created>
  <dcterms:modified xsi:type="dcterms:W3CDTF">2016-05-05T13:04:30Z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